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78" r:id="rId7"/>
    <p:sldId id="263" r:id="rId8"/>
    <p:sldId id="259" r:id="rId9"/>
    <p:sldId id="277" r:id="rId10"/>
    <p:sldId id="265" r:id="rId11"/>
    <p:sldId id="279" r:id="rId12"/>
    <p:sldId id="287" r:id="rId13"/>
    <p:sldId id="282" r:id="rId14"/>
    <p:sldId id="288" r:id="rId15"/>
    <p:sldId id="281" r:id="rId16"/>
    <p:sldId id="289" r:id="rId17"/>
    <p:sldId id="280" r:id="rId18"/>
    <p:sldId id="260" r:id="rId19"/>
    <p:sldId id="264" r:id="rId20"/>
    <p:sldId id="267" r:id="rId21"/>
    <p:sldId id="266" r:id="rId22"/>
    <p:sldId id="268" r:id="rId23"/>
    <p:sldId id="269" r:id="rId24"/>
    <p:sldId id="271" r:id="rId25"/>
    <p:sldId id="272" r:id="rId26"/>
    <p:sldId id="273" r:id="rId27"/>
    <p:sldId id="270" r:id="rId28"/>
    <p:sldId id="274" r:id="rId29"/>
    <p:sldId id="275" r:id="rId30"/>
    <p:sldId id="276" r:id="rId31"/>
    <p:sldId id="283" r:id="rId32"/>
    <p:sldId id="284" r:id="rId33"/>
    <p:sldId id="285" r:id="rId34"/>
    <p:sldId id="286"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0" d="100"/>
          <a:sy n="80" d="100"/>
        </p:scale>
        <p:origin x="37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g>
</file>

<file path=ppt/media/image2.png>
</file>

<file path=ppt/media/image3.png>
</file>

<file path=ppt/media/image4.jp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12/27/2022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12/27/2022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12/27/2022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12/27/2022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12/27/2022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14996" y="685800"/>
            <a:ext cx="9601200" cy="1485900"/>
          </a:xfrm>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1956220"/>
            <a:ext cx="4996394" cy="4339806"/>
          </a:xfrm>
        </p:spPr>
      </p:pic>
      <p:sp>
        <p:nvSpPr>
          <p:cNvPr id="3" name="矩形 2">
            <a:extLst>
              <a:ext uri="{FF2B5EF4-FFF2-40B4-BE49-F238E27FC236}">
                <a16:creationId xmlns:a16="http://schemas.microsoft.com/office/drawing/2014/main" id="{A03964F3-EE00-40AB-BAEC-ED1F202E4EB8}"/>
              </a:ext>
            </a:extLst>
          </p:cNvPr>
          <p:cNvSpPr/>
          <p:nvPr/>
        </p:nvSpPr>
        <p:spPr>
          <a:xfrm>
            <a:off x="1425482" y="1787040"/>
            <a:ext cx="4790114" cy="4893647"/>
          </a:xfrm>
          <a:prstGeom prst="rect">
            <a:avLst/>
          </a:prstGeom>
        </p:spPr>
        <p:txBody>
          <a:bodyPr wrap="square">
            <a:spAutoFit/>
          </a:bodyPr>
          <a:lstStyle/>
          <a:p>
            <a:r>
              <a:rPr lang="zh-TW" altLang="en-US" sz="2400" dirty="0">
                <a:latin typeface="Algerian" panose="04020705040A02060702" pitchFamily="82" charset="0"/>
              </a:rPr>
              <a:t>The seven levels that computer systems employ to interact over a network are described by the Open Systems Interconnection (OSI) model. In the early 1980s, all significant computer and telecommunications businesses adopted it as the first universal architecture for network communications.</a:t>
            </a:r>
          </a:p>
        </p:txBody>
      </p:sp>
    </p:spTree>
    <p:extLst>
      <p:ext uri="{BB962C8B-B14F-4D97-AF65-F5344CB8AC3E}">
        <p14:creationId xmlns:p14="http://schemas.microsoft.com/office/powerpoint/2010/main" val="38795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BC6208-3DED-48F6-A6C7-D3EE7137053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DF0975A-09B1-4D38-BC0E-28DDD0072D0D}"/>
              </a:ext>
            </a:extLst>
          </p:cNvPr>
          <p:cNvSpPr>
            <a:spLocks noGrp="1"/>
          </p:cNvSpPr>
          <p:nvPr>
            <p:ph idx="1"/>
          </p:nvPr>
        </p:nvSpPr>
        <p:spPr>
          <a:xfrm>
            <a:off x="1371600" y="1740716"/>
            <a:ext cx="9601200" cy="4827864"/>
          </a:xfrm>
        </p:spPr>
        <p:txBody>
          <a:bodyPr>
            <a:normAutofit/>
          </a:bodyPr>
          <a:lstStyle/>
          <a:p>
            <a:r>
              <a:rPr lang="en-US" altLang="zh-TW" b="1" dirty="0">
                <a:latin typeface="Algerian" panose="04020705040A02060702" pitchFamily="82" charset="0"/>
              </a:rPr>
              <a:t>Layer 7: Application </a:t>
            </a:r>
          </a:p>
          <a:p>
            <a:pPr marL="0" indent="0">
              <a:buNone/>
            </a:pPr>
            <a:r>
              <a:rPr lang="en-US" altLang="zh-TW" dirty="0">
                <a:latin typeface="Algerian" panose="04020705040A02060702" pitchFamily="82" charset="0"/>
              </a:rPr>
              <a:t>      End-user applications like web browsers and email clients operate at the application layer. It offers protocols that let computer programs transmit and receive data and give consumers useful information. The Hypertext Transfer Protocol (HTTP), File Transfer Protocol (FTP), Post Office Protocol (POP), Simple Mail Transfer Protocol (SMTP), and Domain Name System are a few examples of application layer protocols (DNS).</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700656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11DE3-AF5A-CDDD-7F6F-491FB5C02C1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F0D850EB-EC5D-D133-BEF3-D2740C83440E}"/>
              </a:ext>
            </a:extLst>
          </p:cNvPr>
          <p:cNvSpPr>
            <a:spLocks noGrp="1"/>
          </p:cNvSpPr>
          <p:nvPr>
            <p:ph idx="1"/>
          </p:nvPr>
        </p:nvSpPr>
        <p:spPr>
          <a:xfrm>
            <a:off x="1371600" y="1985211"/>
            <a:ext cx="9601200" cy="3581400"/>
          </a:xfrm>
        </p:spPr>
        <p:txBody>
          <a:bodyPr/>
          <a:lstStyle/>
          <a:p>
            <a:r>
              <a:rPr lang="en-US" altLang="zh-TW" b="1" dirty="0">
                <a:latin typeface="Algerian" panose="04020705040A02060702" pitchFamily="82" charset="0"/>
              </a:rPr>
              <a:t>Layer 6: Presentation</a:t>
            </a:r>
          </a:p>
          <a:p>
            <a:pPr marL="0" indent="0">
              <a:buNone/>
            </a:pPr>
            <a:r>
              <a:rPr lang="en-US" altLang="zh-TW" dirty="0">
                <a:latin typeface="Algerian" panose="04020705040A02060702" pitchFamily="82" charset="0"/>
              </a:rPr>
              <a:t>      Data is prepared for the application layer by the presentation layer. In order for data to be correctly received on the other end, it specifies how two devices should encode, encrypt, and compress data. Any data transmitted by the application layer is processed by the presentation layer before being delivered via the session layer.</a:t>
            </a:r>
          </a:p>
          <a:p>
            <a:endParaRPr lang="en-PH" dirty="0"/>
          </a:p>
        </p:txBody>
      </p:sp>
    </p:spTree>
    <p:extLst>
      <p:ext uri="{BB962C8B-B14F-4D97-AF65-F5344CB8AC3E}">
        <p14:creationId xmlns:p14="http://schemas.microsoft.com/office/powerpoint/2010/main" val="3542914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295400" y="1638300"/>
            <a:ext cx="9601200" cy="4812834"/>
          </a:xfrm>
        </p:spPr>
        <p:txBody>
          <a:bodyPr>
            <a:normAutofit/>
          </a:bodyPr>
          <a:lstStyle/>
          <a:p>
            <a:r>
              <a:rPr lang="en-US" altLang="zh-TW" dirty="0">
                <a:latin typeface="Algerian" panose="04020705040A02060702" pitchFamily="82" charset="0"/>
              </a:rPr>
              <a:t>Layer 5:</a:t>
            </a:r>
            <a:r>
              <a:rPr lang="zh-TW" altLang="en-US" dirty="0">
                <a:latin typeface="Algerian" panose="04020705040A02060702" pitchFamily="82" charset="0"/>
              </a:rPr>
              <a:t> </a:t>
            </a:r>
            <a:r>
              <a:rPr lang="en-US" altLang="zh-TW" dirty="0">
                <a:latin typeface="Algerian" panose="04020705040A02060702" pitchFamily="82" charset="0"/>
              </a:rPr>
              <a:t>Session</a:t>
            </a:r>
          </a:p>
          <a:p>
            <a:pPr marL="0" indent="0">
              <a:buNone/>
            </a:pPr>
            <a:r>
              <a:rPr lang="zh-TW" altLang="en-US" dirty="0">
                <a:latin typeface="Algerian" panose="04020705040A02060702" pitchFamily="82" charset="0"/>
              </a:rPr>
              <a:t>      </a:t>
            </a:r>
            <a:r>
              <a:rPr lang="en-US" altLang="zh-TW" dirty="0">
                <a:latin typeface="Algerian" panose="04020705040A02060702" pitchFamily="82" charset="0"/>
              </a:rPr>
              <a:t>The session layer establishes sessions, or channels of communication, between devices. It is in charge of starting sessions, making sure they are active and open while data is being exchanged, and shutting them down once communication is complete. The session layer can also establish checkpoints during a data transmission, allowing devices to pick up where they left off in the event that the session is terminated</a:t>
            </a: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46907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BB66-55D3-8528-053B-2322550C2E22}"/>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DDCFD4DD-8CEF-6F51-9642-0C5297398B74}"/>
              </a:ext>
            </a:extLst>
          </p:cNvPr>
          <p:cNvSpPr>
            <a:spLocks noGrp="1"/>
          </p:cNvSpPr>
          <p:nvPr>
            <p:ph idx="1"/>
          </p:nvPr>
        </p:nvSpPr>
        <p:spPr>
          <a:xfrm>
            <a:off x="1524000" y="1949117"/>
            <a:ext cx="9601200" cy="3581400"/>
          </a:xfrm>
        </p:spPr>
        <p:txBody>
          <a:bodyPr/>
          <a:lstStyle/>
          <a:p>
            <a:pPr marL="0" indent="0">
              <a:buNone/>
            </a:pPr>
            <a:r>
              <a:rPr lang="en-US" altLang="zh-TW" dirty="0">
                <a:latin typeface="Algerian" panose="04020705040A02060702" pitchFamily="82" charset="0"/>
              </a:rPr>
              <a:t>Layer 4: Transport </a:t>
            </a:r>
          </a:p>
          <a:p>
            <a:pPr marL="0" indent="0">
              <a:buNone/>
            </a:pPr>
            <a:r>
              <a:rPr lang="en-US" altLang="zh-TW" dirty="0">
                <a:latin typeface="Algerian" panose="04020705040A02060702" pitchFamily="82" charset="0"/>
              </a:rPr>
              <a:t>Data transferred in the session layer is divided into "segments" by the transport layer at the receiving end. On the receiving end, it is in charge of putting the segments back together in order to create data that the session layer may use. The transport layer performs error control, which determines whether data was received wrongly and, if not, requests it again, as well as flow control, which sends data at a pace that matches the connection speed of the receiving device.</a:t>
            </a:r>
          </a:p>
          <a:p>
            <a:endParaRPr lang="en-PH" dirty="0"/>
          </a:p>
        </p:txBody>
      </p:sp>
    </p:spTree>
    <p:extLst>
      <p:ext uri="{BB962C8B-B14F-4D97-AF65-F5344CB8AC3E}">
        <p14:creationId xmlns:p14="http://schemas.microsoft.com/office/powerpoint/2010/main" val="3402876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371600" y="1428750"/>
            <a:ext cx="9601200" cy="4755919"/>
          </a:xfrm>
        </p:spPr>
        <p:txBody>
          <a:bodyPr>
            <a:normAutofit/>
          </a:bodyPr>
          <a:lstStyle/>
          <a:p>
            <a:pPr marL="0" indent="0">
              <a:buNone/>
            </a:pPr>
            <a:r>
              <a:rPr lang="en-US" altLang="zh-TW" dirty="0">
                <a:latin typeface="Algerian" panose="04020705040A02060702" pitchFamily="82" charset="0"/>
              </a:rPr>
              <a:t>Layer 3: Network </a:t>
            </a:r>
          </a:p>
          <a:p>
            <a:pPr marL="0" indent="0">
              <a:buNone/>
            </a:pPr>
            <a:r>
              <a:rPr lang="en-US" altLang="zh-TW" dirty="0">
                <a:latin typeface="Algerian" panose="04020705040A02060702" pitchFamily="82" charset="0"/>
              </a:rPr>
              <a:t>The network layer serves two primary purposes. One is dividing segments into network packets, which are then put back together at the other end. The alternative method of packet routing involves finding the optimum route through a physical network. In order to route packets to a destination node, the network layer needs network addresses, which are commonly Internet Protocol addresses.</a:t>
            </a: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756839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F0054-D0A3-87EF-7AB2-8284D736D104}"/>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en-PH" dirty="0"/>
          </a:p>
        </p:txBody>
      </p:sp>
      <p:sp>
        <p:nvSpPr>
          <p:cNvPr id="3" name="Content Placeholder 2">
            <a:extLst>
              <a:ext uri="{FF2B5EF4-FFF2-40B4-BE49-F238E27FC236}">
                <a16:creationId xmlns:a16="http://schemas.microsoft.com/office/drawing/2014/main" id="{0444CA9D-1642-C34D-F31E-1D8CF92A09CD}"/>
              </a:ext>
            </a:extLst>
          </p:cNvPr>
          <p:cNvSpPr>
            <a:spLocks noGrp="1"/>
          </p:cNvSpPr>
          <p:nvPr>
            <p:ph idx="1"/>
          </p:nvPr>
        </p:nvSpPr>
        <p:spPr>
          <a:xfrm>
            <a:off x="1371600" y="1732547"/>
            <a:ext cx="9601200" cy="3581400"/>
          </a:xfrm>
        </p:spPr>
        <p:txBody>
          <a:bodyPr/>
          <a:lstStyle/>
          <a:p>
            <a:pPr marL="0" indent="0">
              <a:buNone/>
            </a:pPr>
            <a:r>
              <a:rPr lang="en-US" altLang="zh-TW" dirty="0">
                <a:latin typeface="Algerian" panose="04020705040A02060702" pitchFamily="82" charset="0"/>
              </a:rPr>
              <a:t>Layer 2: Data Link </a:t>
            </a:r>
          </a:p>
          <a:p>
            <a:pPr marL="0" indent="0">
              <a:buNone/>
            </a:pPr>
            <a:r>
              <a:rPr lang="en-US" altLang="zh-TW" dirty="0">
                <a:latin typeface="Algerian" panose="04020705040A02060702" pitchFamily="82" charset="0"/>
              </a:rPr>
              <a:t>The data link layer creates and breaks connections between two network nodes that are physically close to one another. Frames are created from packets, which are then sent from source to destination. This layer is made up of two components: Media Access Control (MAC), which utilizes MAC addresses to connect devices and specifies permissions to transmit and receive data, and Logic Link Control (LLC), which identifies network protocols, does error checking, and synchronizes frames.</a:t>
            </a:r>
            <a:endParaRPr lang="zh-TW" altLang="en-US" dirty="0">
              <a:latin typeface="Algerian" panose="04020705040A02060702" pitchFamily="82" charset="0"/>
            </a:endParaRPr>
          </a:p>
          <a:p>
            <a:endParaRPr lang="en-PH" dirty="0"/>
          </a:p>
        </p:txBody>
      </p:sp>
    </p:spTree>
    <p:extLst>
      <p:ext uri="{BB962C8B-B14F-4D97-AF65-F5344CB8AC3E}">
        <p14:creationId xmlns:p14="http://schemas.microsoft.com/office/powerpoint/2010/main" val="332234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E66DFF-1F0F-4B86-9923-1C017E657C95}"/>
              </a:ext>
            </a:extLst>
          </p:cNvPr>
          <p:cNvSpPr>
            <a:spLocks noGrp="1"/>
          </p:cNvSpPr>
          <p:nvPr>
            <p:ph type="title"/>
          </p:nvPr>
        </p:nvSpPr>
        <p:spPr/>
        <p:txBody>
          <a:bodyPr anchor="ct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B5FDC99-B7A3-4976-8FEA-B0F3848E60E2}"/>
              </a:ext>
            </a:extLst>
          </p:cNvPr>
          <p:cNvSpPr>
            <a:spLocks noGrp="1"/>
          </p:cNvSpPr>
          <p:nvPr>
            <p:ph idx="1"/>
          </p:nvPr>
        </p:nvSpPr>
        <p:spPr>
          <a:xfrm>
            <a:off x="1479884" y="1864895"/>
            <a:ext cx="9601200" cy="3581400"/>
          </a:xfrm>
        </p:spPr>
        <p:txBody>
          <a:bodyPr/>
          <a:lstStyle/>
          <a:p>
            <a:pPr marL="0" indent="0">
              <a:buNone/>
            </a:pPr>
            <a:r>
              <a:rPr lang="en-US" altLang="zh-TW" dirty="0">
                <a:latin typeface="Algerian" panose="04020705040A02060702" pitchFamily="82" charset="0"/>
              </a:rPr>
              <a:t>Layer 1: Physical </a:t>
            </a:r>
          </a:p>
          <a:p>
            <a:pPr marL="0" indent="0">
              <a:buNone/>
            </a:pPr>
            <a:r>
              <a:rPr lang="en-US" altLang="zh-TW" dirty="0">
                <a:latin typeface="Algerian" panose="04020705040A02060702" pitchFamily="82" charset="0"/>
              </a:rPr>
              <a:t>The physical layer is in charge of the wired or wireless connections that physically connect network nodes. In addition to defining the connector, the electrical cable or wireless technology connecting the devices, it is in charge of bit rate regulation and the transmission of raw data, which is just a stream of 0s and 1s.</a:t>
            </a:r>
            <a:endParaRPr lang="zh-TW" altLang="en-US" dirty="0">
              <a:latin typeface="Algerian" panose="04020705040A02060702" pitchFamily="82" charset="0"/>
            </a:endParaRPr>
          </a:p>
        </p:txBody>
      </p:sp>
    </p:spTree>
    <p:extLst>
      <p:ext uri="{BB962C8B-B14F-4D97-AF65-F5344CB8AC3E}">
        <p14:creationId xmlns:p14="http://schemas.microsoft.com/office/powerpoint/2010/main" val="1102016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‘LAN’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r>
              <a:rPr lang="en-US" altLang="zh-TW" dirty="0">
                <a:latin typeface="Algerian" panose="04020705040A02060702" pitchFamily="82" charset="0"/>
              </a:rPr>
              <a:t>A local area network (LAN) is a network made up of a number of computers that are connected in a certain area. TCP/IP </a:t>
            </a:r>
            <a:r>
              <a:rPr lang="en-US" altLang="zh-TW" dirty="0" err="1">
                <a:latin typeface="Algerian" panose="04020705040A02060702" pitchFamily="82" charset="0"/>
              </a:rPr>
              <a:t>ethernet</a:t>
            </a:r>
            <a:r>
              <a:rPr lang="en-US" altLang="zh-TW" dirty="0">
                <a:latin typeface="Algerian" panose="04020705040A02060702" pitchFamily="82" charset="0"/>
              </a:rPr>
              <a:t> or Wi-Fi is used in a LAN to link the computers to one another. A LAN is typically only accessible within a single establishment, such as a school, workplace, group, or church.</a:t>
            </a:r>
            <a:endParaRPr lang="zh-TW" altLang="en-US" dirty="0">
              <a:latin typeface="Algerian" panose="04020705040A02060702" pitchFamily="82" charset="0"/>
            </a:endParaRPr>
          </a:p>
        </p:txBody>
      </p:sp>
    </p:spTree>
    <p:extLst>
      <p:ext uri="{BB962C8B-B14F-4D97-AF65-F5344CB8AC3E}">
        <p14:creationId xmlns:p14="http://schemas.microsoft.com/office/powerpoint/2010/main" val="342584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492458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PHYSICAL</a:t>
            </a:r>
            <a:r>
              <a:rPr lang="en-US" altLang="zh-TW" dirty="0"/>
              <a:t> </a:t>
            </a:r>
            <a:endParaRPr lang="zh-TW" altLang="en-US" dirty="0"/>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651725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a:t>PICTURE</a:t>
            </a:r>
            <a:endParaRPr lang="zh-TW" altLang="en-US" dirty="0"/>
          </a:p>
        </p:txBody>
      </p:sp>
    </p:spTree>
    <p:extLst>
      <p:ext uri="{BB962C8B-B14F-4D97-AF65-F5344CB8AC3E}">
        <p14:creationId xmlns:p14="http://schemas.microsoft.com/office/powerpoint/2010/main" val="1534041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HTTPS</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984311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1180381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5278217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0831463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7831840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en-US" altLang="zh-TW" dirty="0"/>
              <a:t>IP CONFIG</a:t>
            </a:r>
          </a:p>
          <a:p>
            <a:r>
              <a:rPr lang="en-US" altLang="zh-TW" dirty="0"/>
              <a:t>NESTRAT</a:t>
            </a:r>
          </a:p>
          <a:p>
            <a:r>
              <a:rPr lang="en-US" altLang="zh-TW" dirty="0"/>
              <a:t>PING</a:t>
            </a:r>
          </a:p>
          <a:p>
            <a:endParaRPr lang="zh-TW" altLang="en-US" dirty="0"/>
          </a:p>
        </p:txBody>
      </p:sp>
    </p:spTree>
    <p:extLst>
      <p:ext uri="{BB962C8B-B14F-4D97-AF65-F5344CB8AC3E}">
        <p14:creationId xmlns:p14="http://schemas.microsoft.com/office/powerpoint/2010/main" val="7051208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1" algn="l" rtl="0">
              <a:lnSpc>
                <a:spcPct val="89000"/>
              </a:lnSpc>
              <a:spcBef>
                <a:spcPct val="0"/>
              </a:spcBef>
            </a:pPr>
            <a:br>
              <a:rPr lang="en-US" altLang="zh-TW" dirty="0">
                <a:latin typeface="Arial" panose="020B0604020202020204" pitchFamily="34" charset="0"/>
                <a:cs typeface="Arial" panose="020B0604020202020204" pitchFamily="34" charset="0"/>
              </a:rPr>
            </a:br>
            <a:r>
              <a:rPr lang="en-US" altLang="zh-TW" sz="4400" dirty="0">
                <a:latin typeface="Algerian" panose="04020705040A02060702" pitchFamily="82" charset="0"/>
              </a:rPr>
              <a:t>COMPUTER NETWORK</a:t>
            </a:r>
            <a:endParaRPr lang="zh-TW" altLang="en-US" sz="4400"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2038330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SCENARIO</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4168153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Tools </a:t>
            </a:r>
            <a:r>
              <a:rPr lang="en-US" altLang="zh-TW" dirty="0" err="1"/>
              <a:t>nestat</a:t>
            </a:r>
            <a:r>
              <a:rPr lang="en-US" altLang="zh-TW" dirty="0"/>
              <a:t> + task manager + </a:t>
            </a:r>
            <a:r>
              <a:rPr lang="en-US" altLang="zh-TW" dirty="0" err="1"/>
              <a:t>taskkill</a:t>
            </a:r>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564974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7BC82D-BA53-4D88-A5D8-7F4D8F16C805}"/>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DA56EE1C-6D64-4D60-A7DF-53B430517E6B}"/>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8045152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6EBE12-447B-4361-AFB4-568F15EB7A50}"/>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B004E05B-F150-4613-80B7-2031AC022893}"/>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7212950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A3603-7B56-4284-8209-8BE9E6AF6637}"/>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752D3CFC-7CD0-4EEC-8EC1-248AADCCBA6C}"/>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6077381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C2C26D25-2820-4710-A614-44DCE062F569}"/>
              </a:ext>
            </a:extLst>
          </p:cNvPr>
          <p:cNvPicPr>
            <a:picLocks noChangeAspect="1"/>
          </p:cNvPicPr>
          <p:nvPr/>
        </p:nvPicPr>
        <p:blipFill>
          <a:blip r:embed="rId2"/>
          <a:stretch>
            <a:fillRect/>
          </a:stretch>
        </p:blipFill>
        <p:spPr>
          <a:xfrm>
            <a:off x="1329655" y="461467"/>
            <a:ext cx="4307747" cy="2980730"/>
          </a:xfrm>
          <a:prstGeom prst="rect">
            <a:avLst/>
          </a:prstGeom>
        </p:spPr>
      </p:pic>
      <p:pic>
        <p:nvPicPr>
          <p:cNvPr id="5" name="圖片 4">
            <a:extLst>
              <a:ext uri="{FF2B5EF4-FFF2-40B4-BE49-F238E27FC236}">
                <a16:creationId xmlns:a16="http://schemas.microsoft.com/office/drawing/2014/main" id="{C62F4BF4-1798-437A-85D9-DD63016F0DFF}"/>
              </a:ext>
            </a:extLst>
          </p:cNvPr>
          <p:cNvPicPr>
            <a:picLocks noChangeAspect="1"/>
          </p:cNvPicPr>
          <p:nvPr/>
        </p:nvPicPr>
        <p:blipFill>
          <a:blip r:embed="rId3"/>
          <a:stretch>
            <a:fillRect/>
          </a:stretch>
        </p:blipFill>
        <p:spPr>
          <a:xfrm>
            <a:off x="5773184" y="2395056"/>
            <a:ext cx="5560343" cy="3200051"/>
          </a:xfrm>
          <a:prstGeom prst="rect">
            <a:avLst/>
          </a:prstGeom>
        </p:spPr>
      </p:pic>
    </p:spTree>
    <p:extLst>
      <p:ext uri="{BB962C8B-B14F-4D97-AF65-F5344CB8AC3E}">
        <p14:creationId xmlns:p14="http://schemas.microsoft.com/office/powerpoint/2010/main" val="322133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2333151" y="2171700"/>
            <a:ext cx="7525698" cy="4334077"/>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76F0BF-B76F-41DE-991F-3DF4C7D04D03}"/>
              </a:ext>
            </a:extLst>
          </p:cNvPr>
          <p:cNvSpPr>
            <a:spLocks noGrp="1"/>
          </p:cNvSpPr>
          <p:nvPr>
            <p:ph type="title"/>
          </p:nvPr>
        </p:nvSpPr>
        <p:spPr/>
        <p:txBody>
          <a:bodyPr vert="horz" anchor="ct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p>
        </p:txBody>
      </p:sp>
      <p:sp>
        <p:nvSpPr>
          <p:cNvPr id="3" name="內容版面配置區 2">
            <a:extLst>
              <a:ext uri="{FF2B5EF4-FFF2-40B4-BE49-F238E27FC236}">
                <a16:creationId xmlns:a16="http://schemas.microsoft.com/office/drawing/2014/main" id="{5FF50600-2EFD-41A1-86C1-7CEF6E41C782}"/>
              </a:ext>
            </a:extLst>
          </p:cNvPr>
          <p:cNvSpPr>
            <a:spLocks noGrp="1"/>
          </p:cNvSpPr>
          <p:nvPr>
            <p:ph idx="1"/>
          </p:nvPr>
        </p:nvSpPr>
        <p:spPr/>
        <p:txBody>
          <a:bodyPr>
            <a:normAutofit fontScale="92500"/>
          </a:bodyPr>
          <a:lstStyle/>
          <a:p>
            <a:r>
              <a:rPr lang="en-US" altLang="zh-TW" sz="3200" dirty="0">
                <a:latin typeface="Algerian" panose="04020705040A02060702" pitchFamily="82" charset="0"/>
              </a:rPr>
              <a:t>A group of end stations and the switch ports that link them together make up a VLAN. The logical split may be justified for a variety of reasons, such as departmental or project membership. The end station and the port to which it is connected must both be members of the same VLAN in order for it to function physically</a:t>
            </a:r>
            <a:r>
              <a:rPr lang="en-US" altLang="zh-TW" sz="2800" dirty="0">
                <a:latin typeface="Algerian" panose="04020705040A02060702" pitchFamily="82" charset="0"/>
              </a:rPr>
              <a:t>.</a:t>
            </a:r>
            <a:endParaRPr lang="zh-TW" altLang="en-US" sz="2800" dirty="0">
              <a:latin typeface="Algerian" panose="04020705040A02060702" pitchFamily="82" charset="0"/>
            </a:endParaRPr>
          </a:p>
        </p:txBody>
      </p:sp>
    </p:spTree>
    <p:extLst>
      <p:ext uri="{BB962C8B-B14F-4D97-AF65-F5344CB8AC3E}">
        <p14:creationId xmlns:p14="http://schemas.microsoft.com/office/powerpoint/2010/main" val="1149825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55000" lnSpcReduction="20000"/>
          </a:bodyPr>
          <a:lstStyle/>
          <a:p>
            <a:r>
              <a:rPr lang="en-US" altLang="zh-TW" sz="3800" dirty="0">
                <a:latin typeface="Algerian" panose="04020705040A02060702" pitchFamily="82"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r>
              <a:rPr lang="en-US" altLang="zh-TW" sz="2800" dirty="0">
                <a:latin typeface="Bell MT" panose="02020503060305020303" pitchFamily="18" charset="0"/>
              </a:rPr>
              <a:t>.</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395663" y="409073"/>
            <a:ext cx="9601200" cy="1485900"/>
          </a:xfrm>
        </p:spPr>
        <p:txBody>
          <a:bodyPr/>
          <a:lstStyle/>
          <a:p>
            <a:r>
              <a:rPr lang="en-US" altLang="zh-TW" dirty="0">
                <a:latin typeface="Algerian" panose="04020705040A02060702" pitchFamily="82" charset="0"/>
              </a:rPr>
              <a:t>NETWORK TOPOLOGY</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1242261"/>
            <a:ext cx="9601200" cy="3581400"/>
          </a:xfrm>
        </p:spPr>
        <p:txBody>
          <a:bodyPr>
            <a:noAutofit/>
          </a:bodyPr>
          <a:lstStyle/>
          <a:p>
            <a:r>
              <a:rPr lang="en-US" dirty="0">
                <a:latin typeface="Algerian" panose="04020705040A02060702" pitchFamily="82"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Algerian" panose="04020705040A02060702" pitchFamily="82"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Algerian" panose="04020705040A02060702" pitchFamily="82" charset="0"/>
            </a:endParaRPr>
          </a:p>
        </p:txBody>
      </p:sp>
    </p:spTree>
    <p:extLst>
      <p:ext uri="{BB962C8B-B14F-4D97-AF65-F5344CB8AC3E}">
        <p14:creationId xmlns:p14="http://schemas.microsoft.com/office/powerpoint/2010/main" val="316036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282</TotalTime>
  <Words>1436</Words>
  <Application>Microsoft Office PowerPoint</Application>
  <PresentationFormat>Widescreen</PresentationFormat>
  <Paragraphs>72</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Algerian</vt:lpstr>
      <vt:lpstr>Arial</vt:lpstr>
      <vt:lpstr>Bell MT</vt:lpstr>
      <vt:lpstr>Franklin Gothic Book</vt:lpstr>
      <vt:lpstr>Wingdings</vt:lpstr>
      <vt:lpstr>Crop</vt:lpstr>
      <vt:lpstr>COMPUTER NETWORK</vt:lpstr>
      <vt:lpstr>AGENDA</vt:lpstr>
      <vt:lpstr>COMPUTER NETWORK </vt:lpstr>
      <vt:lpstr>HARDWARE: NERTWORK CONNECTING DEVICE</vt:lpstr>
      <vt:lpstr>SWITCH VLAN</vt:lpstr>
      <vt:lpstr>SWITCH VLAN</vt:lpstr>
      <vt:lpstr>VLAN VIRTUAL LOCAL AREA NETWORK</vt:lpstr>
      <vt:lpstr>NETWORK TOPOLOGY </vt:lpstr>
      <vt:lpstr>PowerPoint Presentation</vt:lpstr>
      <vt:lpstr>OSI MODEL</vt:lpstr>
      <vt:lpstr>OSI MODEL layer function</vt:lpstr>
      <vt:lpstr>OSI MODEL layer function</vt:lpstr>
      <vt:lpstr>OSI MODEL layer function</vt:lpstr>
      <vt:lpstr>OSI MODEL layer function</vt:lpstr>
      <vt:lpstr>OSI MODEL layer function</vt:lpstr>
      <vt:lpstr>OSI MODEL layer function</vt:lpstr>
      <vt:lpstr>OSI MODEL layer function</vt:lpstr>
      <vt:lpstr>Mesh ‘LAN’  local area network</vt:lpstr>
      <vt:lpstr>COMPUTER NETWORK:SOFT WARE</vt:lpstr>
      <vt:lpstr>PHYSICAL </vt:lpstr>
      <vt:lpstr>TCP/ICP PROTOCOL SUITE</vt:lpstr>
      <vt:lpstr>HTTPS</vt:lpstr>
      <vt:lpstr>COMPUTER NETWORK: WINDOW COMMAND</vt:lpstr>
      <vt:lpstr>PowerPoint Presentation</vt:lpstr>
      <vt:lpstr>PowerPoint Presentation</vt:lpstr>
      <vt:lpstr>PowerPoint Presentation</vt:lpstr>
      <vt:lpstr>PowerPoint Presentation</vt:lpstr>
      <vt:lpstr> COMPUTER NETWORK</vt:lpstr>
      <vt:lpstr>SCENARIO</vt:lpstr>
      <vt:lpstr>Tools nestat + task manager + taskkill</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Vivian Fernando</cp:lastModifiedBy>
  <cp:revision>19</cp:revision>
  <dcterms:created xsi:type="dcterms:W3CDTF">2022-12-07T00:32:14Z</dcterms:created>
  <dcterms:modified xsi:type="dcterms:W3CDTF">2022-12-27T15:56:26Z</dcterms:modified>
</cp:coreProperties>
</file>

<file path=docProps/thumbnail.jpeg>
</file>